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62" r:id="rId4"/>
    <p:sldId id="256" r:id="rId5"/>
    <p:sldId id="257" r:id="rId6"/>
    <p:sldId id="258" r:id="rId7"/>
    <p:sldId id="259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FF0F"/>
    <a:srgbClr val="4E8A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B72C6-F313-481E-A68B-3F7E8DF07570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C17B6-81B9-4DD1-940B-66291828E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737D5-36AD-4AD1-989E-907E36042E8A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1D5C-4812-47E4-93E3-F2B75879B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3899-8C4E-4284-89E3-09693C1C434B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CC6C2-E995-4898-9E3D-166E0B268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7FD51-A94E-4DB2-99FC-E7BB04ACE882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D6A2-9E0B-4916-B798-DF8061141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07AD7-D4BA-464A-8DBA-E4E9C49F7A44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4FC6-9480-458D-979A-41F848FDA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09A82-6882-4697-8F26-0EE9A43EA08B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5D9B5-5B00-479F-9340-DD620E612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F31B-7371-41B1-AB31-2F516CDDBF8F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F25C-8937-41CD-A56D-057AE7584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8256C-0435-4AC0-ACB9-9E51F273E112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CA38-9587-4622-B853-134814FB2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163A-4111-48BA-AA66-CBCCBAD5B3AA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0835-72DE-475F-95D8-123A5C012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68E28-D3AD-4DA0-A396-4A0AC7929C55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77F40-F06B-439C-B071-889376799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0702C-696C-4BAD-8115-F3B2EC1A9FBC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BAF3-F4B0-4AE6-B9F1-D6838272C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11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/>
              <a:t>FokinaLida.75@mail.ru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EFBF12-1B16-445A-889E-F97A6E935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428625"/>
            <a:ext cx="8358187" cy="6000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2" name="Picture 2" descr="C:\Documents and Settings\Admin\Рабочий стол\новые фоны\ПДД\d29ea7e7ccb3.jp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4429125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file:///D:\&#1088;&#1080;&#1089;&#1091;&#1085;&#1082;&#1080;\ColorVector\C-09%20Born\C09-32.ex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file:///D:\&#1088;&#1080;&#1089;&#1091;&#1085;&#1082;&#1080;\ColorVector\C-09%20Born\C09-33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908050"/>
            <a:ext cx="7772400" cy="2692400"/>
          </a:xfrm>
        </p:spPr>
        <p:txBody>
          <a:bodyPr/>
          <a:lstStyle/>
          <a:p>
            <a:r>
              <a:rPr lang="ru-RU" sz="3600" smtClean="0">
                <a:solidFill>
                  <a:schemeClr val="tx2"/>
                </a:solidFill>
              </a:rPr>
              <a:t>Профилактика детского </a:t>
            </a:r>
            <a:br>
              <a:rPr lang="ru-RU" sz="3600" smtClean="0">
                <a:solidFill>
                  <a:schemeClr val="tx2"/>
                </a:solidFill>
              </a:rPr>
            </a:br>
            <a:r>
              <a:rPr lang="ru-RU" sz="3600" smtClean="0">
                <a:solidFill>
                  <a:schemeClr val="tx2"/>
                </a:solidFill>
              </a:rPr>
              <a:t>дорожно-транспортного травматизма</a:t>
            </a:r>
            <a:r>
              <a:rPr lang="ru-RU" sz="3600" smtClean="0"/>
              <a:t>.</a:t>
            </a:r>
          </a:p>
        </p:txBody>
      </p:sp>
      <p:sp>
        <p:nvSpPr>
          <p:cNvPr id="54277" name="Rectangle 5"/>
          <p:cNvSpPr>
            <a:spLocks noGrp="1"/>
          </p:cNvSpPr>
          <p:nvPr>
            <p:ph type="subTitle" idx="4294967295"/>
          </p:nvPr>
        </p:nvSpPr>
        <p:spPr>
          <a:xfrm>
            <a:off x="8747125" y="4149725"/>
            <a:ext cx="396875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</a:rPr>
              <a:t>Личный пример – самая доходчивая форма обучения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Сохранить наше будущее, наших детей, обеспечить им здоровье и жизнь – </a:t>
            </a:r>
          </a:p>
          <a:p>
            <a:pPr algn="ctr">
              <a:buFont typeface="Arial" charset="0"/>
              <a:buNone/>
            </a:pPr>
            <a:r>
              <a:rPr lang="ru-RU" sz="4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главная наша задача.</a:t>
            </a:r>
          </a:p>
          <a:p>
            <a:pPr algn="ctr">
              <a:buFont typeface="Arial" charset="0"/>
              <a:buNone/>
            </a:pPr>
            <a:endParaRPr lang="ru-RU" sz="40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7" name="Picture 2" descr="C:\Documents and Settings\Пользователь\Мои документы\HPIM07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538" y="3652568"/>
            <a:ext cx="3517480" cy="2594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Спасибо за внимание!!!</a:t>
            </a:r>
          </a:p>
        </p:txBody>
      </p:sp>
      <p:sp>
        <p:nvSpPr>
          <p:cNvPr id="52229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smtClean="0"/>
              <a:t>         </a:t>
            </a:r>
            <a:r>
              <a:rPr lang="ru-RU" sz="2400" smtClean="0">
                <a:latin typeface="Times New Roman" pitchFamily="18" charset="0"/>
              </a:rPr>
              <a:t>Основная задача в работе школы </a:t>
            </a:r>
          </a:p>
          <a:p>
            <a:pPr algn="ctr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– </a:t>
            </a:r>
          </a:p>
          <a:p>
            <a:pPr algn="ctr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формирование у учащихся устойчивых навыков безопасного поведения на улицах и дорогах.</a:t>
            </a:r>
          </a:p>
          <a:p>
            <a:pPr algn="ctr">
              <a:buFont typeface="Arial" charset="0"/>
              <a:buNone/>
            </a:pP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5" name="Picture 5" descr="C09-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2349500"/>
            <a:ext cx="3078162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/>
              <a:t>       </a:t>
            </a:r>
            <a:r>
              <a:rPr lang="ru-RU" sz="2400" smtClean="0">
                <a:latin typeface="Times New Roman" pitchFamily="18" charset="0"/>
              </a:rPr>
              <a:t>Каждый год 1 сентября за парты не садится буквально целая школа: это дети, погибшие в автоавариях. К началу учебного года на больничных койках лежит, по скромным подсчетам, численность учеников 15 школ.</a:t>
            </a:r>
          </a:p>
          <a:p>
            <a:pPr algn="ctr">
              <a:buFont typeface="Arial" charset="0"/>
              <a:buNone/>
            </a:pP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816350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0175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3321" name="Rectangle 9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Первичные навыки безопасного поведения ребенка на улице должны сознательно прививаться семьей.</a:t>
            </a:r>
          </a:p>
          <a:p>
            <a:pPr algn="ctr">
              <a:buFont typeface="Arial" charset="0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smtClean="0">
              <a:latin typeface="Times New Roman" pitchFamily="18" charset="0"/>
            </a:endParaRPr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628775"/>
            <a:ext cx="399097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0175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4341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Причиной дорожно-транспортных происшествий являются и сами дети, которые знают о правилах дорожной безопасности, но не спешат их выполнять</a:t>
            </a:r>
          </a:p>
          <a:p>
            <a:pPr algn="ctr">
              <a:buFont typeface="Arial" charset="0"/>
              <a:buNone/>
            </a:pPr>
            <a:endParaRPr lang="ru-RU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lum bright="-6000" contrast="-4000"/>
          </a:blip>
          <a:srcRect/>
          <a:stretch>
            <a:fillRect/>
          </a:stretch>
        </p:blipFill>
        <p:spPr bwMode="auto">
          <a:xfrm>
            <a:off x="2555875" y="1773238"/>
            <a:ext cx="50927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0175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Принципы обучения основам безопасности движения</a:t>
            </a:r>
            <a:r>
              <a:rPr lang="ru-RU" sz="2400" smtClean="0">
                <a:latin typeface="Times New Roman" pitchFamily="18" charset="0"/>
              </a:rPr>
              <a:t>:</a:t>
            </a:r>
          </a:p>
          <a:p>
            <a:r>
              <a:rPr lang="ru-RU" sz="2400" smtClean="0">
                <a:latin typeface="Times New Roman" pitchFamily="18" charset="0"/>
              </a:rPr>
              <a:t>систематичность;</a:t>
            </a:r>
          </a:p>
          <a:p>
            <a:r>
              <a:rPr lang="ru-RU" sz="2400" smtClean="0">
                <a:latin typeface="Times New Roman" pitchFamily="18" charset="0"/>
              </a:rPr>
              <a:t>последовательность;</a:t>
            </a:r>
          </a:p>
          <a:p>
            <a:r>
              <a:rPr lang="ru-RU" sz="2400" smtClean="0">
                <a:latin typeface="Times New Roman" pitchFamily="18" charset="0"/>
              </a:rPr>
              <a:t>наглядность.</a:t>
            </a:r>
          </a:p>
          <a:p>
            <a:endParaRPr lang="ru-RU" sz="2400" smtClean="0"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429000"/>
            <a:ext cx="3667125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Особенности психофизиологического развития детей: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незрелость;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неспособность правильно оценивать обстановку;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быстрое образование условных рефлексов и быстрое их исчезновение;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стремление подражать взрослым;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переоценка своих возможностей;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специфичность реакции на приближающийся автомобиль.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                      </a:t>
            </a:r>
            <a:r>
              <a:rPr lang="ru-RU" sz="1600" smtClean="0">
                <a:latin typeface="Times New Roman" pitchFamily="18" charset="0"/>
              </a:rPr>
              <a:t>ПАМЯТКА ДЛЯ РОДИТЕЛЕЙ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        Ваш ребенок должен играть только во дворе под вашим  наблюдением и знать: на дорогу выходить нельзя!                                                                                                             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        Не запугивайте ребенка, а наблюдайте вместе с ним, используя ситуации на дороге, улице, во  дворе, объясняйте, что происходит с транспортом, пешеходами.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      Развивайте у ребенка зрительную память, внимание. Для этого создавайте игровые ситуации дома. Закрепляйте в рисунках впечатления от увиденного.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         Не ускоряйте шаг и не бегите вместе с ребенком на остановку нужного маршрутного транспорта. Объясните ребенку, что это опасно, лучше подождать следующий автобус (троллейбус) и т. д. </a:t>
            </a:r>
            <a:endParaRPr lang="ru-RU" sz="1600" b="1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</a:rPr>
              <a:t>          </a:t>
            </a:r>
            <a:r>
              <a:rPr lang="ru-RU" sz="1600" smtClean="0">
                <a:latin typeface="Times New Roman" pitchFamily="18" charset="0"/>
              </a:rPr>
              <a:t>На остановках маршрутного транспорта держите ребенка крепко за руку. Нередки случаи, когда ребенок вырывается и выбегает на проезжую часть.</a:t>
            </a:r>
            <a:endParaRPr lang="ru-RU" sz="1600" b="1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</a:rPr>
              <a:t>          </a:t>
            </a:r>
            <a:r>
              <a:rPr lang="ru-RU" sz="1600" smtClean="0">
                <a:latin typeface="Times New Roman" pitchFamily="18" charset="0"/>
              </a:rPr>
              <a:t>Переходите проезжую часть только на пешеходных переходах. </a:t>
            </a:r>
            <a:endParaRPr lang="ru-RU" sz="1600" b="1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</a:rPr>
              <a:t>          </a:t>
            </a:r>
            <a:r>
              <a:rPr lang="ru-RU" sz="1600" smtClean="0">
                <a:latin typeface="Times New Roman" pitchFamily="18" charset="0"/>
              </a:rPr>
              <a:t>Не обходите маршрутный транспорт спереди или сзади. </a:t>
            </a:r>
            <a:endParaRPr lang="ru-RU" sz="1600" b="1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          Если поблизости нет пешеходного перехода, дождитесь, когда транспорт отъедет подальше, и переходите дорогу в том месте, где она хорошо просматривается в обе стороны. </a:t>
            </a:r>
            <a:endParaRPr lang="ru-RU" sz="1600" b="1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                       При высадке из автобуса, троллейбуса, трамвая, такси выходите первыми. В                                             противном случае ребенок может упасть или выбежать на проезжую часть дороги.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Не забывайте!!!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     Родители должны быть примером для детей в      соблюдении правил дорожного движения.</a:t>
            </a:r>
          </a:p>
          <a:p>
            <a:pPr algn="ctr">
              <a:buFont typeface="Arial" charset="0"/>
              <a:buNone/>
            </a:pP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5" name="Picture 4" descr="C09-3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5214" y="2842150"/>
            <a:ext cx="1802808" cy="28852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1</Template>
  <TotalTime>136</TotalTime>
  <Words>196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Times New Roman</vt:lpstr>
      <vt:lpstr>Monotype Corsiva</vt:lpstr>
      <vt:lpstr>Шаблон 1</vt:lpstr>
      <vt:lpstr>Профилактика детского  дорожно-транспортного травматизма.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Не забывайте!!!</vt:lpstr>
      <vt:lpstr>Личный пример – самая доходчивая форма обучения</vt:lpstr>
      <vt:lpstr>Спасибо за внимание!!!</vt:lpstr>
    </vt:vector>
  </TitlesOfParts>
  <Company>copany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comp5</cp:lastModifiedBy>
  <cp:revision>7</cp:revision>
  <dcterms:created xsi:type="dcterms:W3CDTF">2011-12-13T10:50:27Z</dcterms:created>
  <dcterms:modified xsi:type="dcterms:W3CDTF">2014-09-15T10:30:56Z</dcterms:modified>
</cp:coreProperties>
</file>